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33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7" r:id="rId28"/>
    <p:sldId id="283" r:id="rId29"/>
    <p:sldId id="284" r:id="rId30"/>
    <p:sldId id="286" r:id="rId31"/>
    <p:sldId id="285" r:id="rId32"/>
    <p:sldId id="288" r:id="rId33"/>
    <p:sldId id="289" r:id="rId34"/>
    <p:sldId id="290" r:id="rId35"/>
    <p:sldId id="291" r:id="rId36"/>
    <p:sldId id="292" r:id="rId37"/>
    <p:sldId id="293" r:id="rId38"/>
    <p:sldId id="294" r:id="rId39"/>
    <p:sldId id="295" r:id="rId40"/>
    <p:sldId id="296" r:id="rId41"/>
    <p:sldId id="300" r:id="rId42"/>
    <p:sldId id="298" r:id="rId43"/>
    <p:sldId id="297" r:id="rId44"/>
    <p:sldId id="299"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5" r:id="rId79"/>
    <p:sldId id="334" r:id="rId80"/>
    <p:sldId id="336" r:id="rId81"/>
    <p:sldId id="338" r:id="rId82"/>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3" d="100"/>
          <a:sy n="113" d="100"/>
        </p:scale>
        <p:origin x="155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2A8482-3742-45FB-AB68-C174EDBFEA03}" type="datetimeFigureOut">
              <a:rPr lang="en-US" smtClean="0"/>
              <a:t>1/29/2021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232E00-0333-47FF-AD01-D5220A9D5CD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Bats are among the world’s most fascinating, beneficial, and likeable animals. Yet we easily misunderstand and often fear and persecute them.</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Using special flaps and nose leaves, bats can use sound alone to detect obstacles as fine as a human hair, and can see everything but color on the darkest night. They also have eyes, and no bats are blind.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world’s smallest mammal, the bumblebee bat of Thailand, weighs less than a penny.</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While giant flying foxes have wingspans of 3 to 6 feet. Most people refer to bats as if they were all alike, yet these bats are less related to each other than a tiger is to a sea otter.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reality, even bats like this are more closely related to people than to the mice, which they are frequently compared.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Bats belong to the order </a:t>
            </a:r>
            <a:r>
              <a:rPr lang="en-US" sz="1200" kern="1200" dirty="0" err="1">
                <a:solidFill>
                  <a:schemeClr val="tx1"/>
                </a:solidFill>
                <a:latin typeface="+mn-lt"/>
                <a:ea typeface="+mn-ea"/>
                <a:cs typeface="+mn-cs"/>
              </a:rPr>
              <a:t>Chiroptera</a:t>
            </a:r>
            <a:r>
              <a:rPr lang="en-US" sz="1200" kern="1200" dirty="0">
                <a:solidFill>
                  <a:schemeClr val="tx1"/>
                </a:solidFill>
                <a:latin typeface="+mn-lt"/>
                <a:ea typeface="+mn-ea"/>
                <a:cs typeface="+mn-cs"/>
              </a:rPr>
              <a:t>, meaning “hand wing.” A bat’s wing is just an expanded hand, with long fingers connected by a thin, sturdy membrane.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Some, such as the yellow winged bat from Africa, are exceptionally colorful.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Contrary to what most people think, bats are among the world’s most naturally gentle animals. Like dolphins,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Like dolphins, many are highly intelligent and easily trained, each with its own unique personality.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Like dogs and cats, bats get excited at meal time. They certainly are not dirty or scary!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And some are real characters. They do not become entangled in peoples’ hair. And frightening tales of bats as carriers of rabies and other dread diseases are grossly exaggerated.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Nearly 1000 kinds comprise almost a quarter of all mammal species. They live in all but the most extreme desert and polar regions.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Most bats are harmless and highly beneficial. Nevertheless, only experts should attempt to handle them, because any bat that you can catch is more likely than others to be sick.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When people are bitten, it is normally because they have picked up a grounded bat that bites in self-defense. Simply leave bats alone, and they are happy to return the favor.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Fewer than half of one percent of bats contract rabies, and even those individuals rarely become aggressive. Mortality statistics show that our own pet dogs are far more dangerous.</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Ironically, the most serious health hazards involving bats are those created when poisons are used to get rid of them.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only safe, permanent way to evict unwanted bats</a:t>
            </a:r>
            <a:r>
              <a:rPr lang="en-US" sz="1200" kern="1200" baseline="0" dirty="0">
                <a:solidFill>
                  <a:schemeClr val="tx1"/>
                </a:solidFill>
                <a:latin typeface="+mn-lt"/>
                <a:ea typeface="+mn-ea"/>
                <a:cs typeface="+mn-cs"/>
              </a:rPr>
              <a:t> i</a:t>
            </a:r>
            <a:r>
              <a:rPr lang="en-US" sz="1200" kern="1200" dirty="0">
                <a:solidFill>
                  <a:schemeClr val="tx1"/>
                </a:solidFill>
                <a:latin typeface="+mn-lt"/>
                <a:ea typeface="+mn-ea"/>
                <a:cs typeface="+mn-cs"/>
              </a:rPr>
              <a:t>s to exclude them by plugging entry holes after their twilight departure to feed.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Any bats trapped inside can be allowed to escape at sundown the next evening.</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Evictions should not be made from early to mid summer, when flightless young may be trapped and starved.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Mouse-eared bats, the ones most commonly found in buildings in North America and Europe, can catch up to 500 or more insects, including many mosquitoes, in one hour. </a:t>
            </a:r>
            <a:r>
              <a:rPr lang="en-US" sz="1800" dirty="0">
                <a:effectLst/>
                <a:latin typeface="Calibri" panose="020F0502020204030204" pitchFamily="34" charset="0"/>
                <a:ea typeface="Calibri" panose="020F0502020204030204" pitchFamily="34" charset="0"/>
                <a:cs typeface="Times New Roman" panose="02020603050405020304" pitchFamily="18" charset="0"/>
              </a:rPr>
              <a:t>Seventy percent of bats are insectivorous, and they are the only major predator of night-flying insects.</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African heart-nosed bat is about to catch a beetle.</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And this American red bat is an important predator of moths, including agricultural pests such as cutworm and corn borer moths.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But bats like this are disappearing rapidly, victims of human ignorance.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One colony of twenty million free-tailed bats can eat more than a quarter million pounds of insects nightly. That’s the equivalent weight of 20 Asian elephants!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Countless tons of droppings by insectivorous bats continue to be mined as one of the world’s most valuable fertilizers.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the United States, guano from a single cave sold for more than six million dollars. Where large colonies have been protected, sales continue.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few bats are carnivores. Some use their large feet and claws to catch minnows.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Others even catch frogs. These bats use the frogs’ mating calls to identify and locate their prey.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Only three of nearly a thousand bat species eat blood, and these live only in parts of Latin America.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But zoos, the news media, and even natural history books often emphasize them, as though they were typical. This bias leads many people to equate bats with vampires.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truth, even in the rainforests where vampires live, the vast majority of bats are extremely beneficial. So much so, that these forests might not be able to survive without them.</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Hundreds of kinds of fruit and nectarine bats pollinate flowers and disperse seeds.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Their activities are vital to rainforests and to many of the world’s most economically important plants.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They come in an enormous variety, from crested bats, …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Over a period of several nights, bats may carry more than a ton of seeds from a single wild fig tree.  This dramatically increases the number of seedlings that will survive in new locations.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Even when fruit is eaten at the tree, bats still are exceptionally efficient seed dispersers.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Most bats prefer to carry fruit away from the tree before eating, apparently to avoid predators.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44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dwarf </a:t>
            </a:r>
            <a:r>
              <a:rPr lang="en-US" sz="1200" kern="1200" dirty="0" err="1">
                <a:solidFill>
                  <a:schemeClr val="tx1"/>
                </a:solidFill>
                <a:latin typeface="+mn-lt"/>
                <a:ea typeface="+mn-ea"/>
                <a:cs typeface="+mn-cs"/>
              </a:rPr>
              <a:t>epauletted</a:t>
            </a:r>
            <a:r>
              <a:rPr lang="en-US" sz="1200" kern="1200" dirty="0">
                <a:solidFill>
                  <a:schemeClr val="tx1"/>
                </a:solidFill>
                <a:latin typeface="+mn-lt"/>
                <a:ea typeface="+mn-ea"/>
                <a:cs typeface="+mn-cs"/>
              </a:rPr>
              <a:t> bat, for example, may eat two and half times its body weight in a single night. It digests entire meals in only 15 minutes, eliminating large quantities of seeds as it flies between feeding sites.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45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Such bats do not hesitate to cross cleared areas and sometimes travel up to 50 kilometers or more in a single night.</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46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Africa, up to 95% of forest </a:t>
            </a:r>
            <a:r>
              <a:rPr lang="en-US" sz="1200" kern="1200" dirty="0" err="1">
                <a:solidFill>
                  <a:schemeClr val="tx1"/>
                </a:solidFill>
                <a:latin typeface="+mn-lt"/>
                <a:ea typeface="+mn-ea"/>
                <a:cs typeface="+mn-cs"/>
              </a:rPr>
              <a:t>regrowth</a:t>
            </a:r>
            <a:r>
              <a:rPr lang="en-US" sz="1200" kern="1200" dirty="0">
                <a:solidFill>
                  <a:schemeClr val="tx1"/>
                </a:solidFill>
                <a:latin typeface="+mn-lt"/>
                <a:ea typeface="+mn-ea"/>
                <a:cs typeface="+mn-cs"/>
              </a:rPr>
              <a:t> on cleared land comes from seeds dropped from bats like this. In contrast, birds and other animals drop seeds mostly beneath existing trees.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47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Straw colored flying foxes illustrate the vital ecological and economic role played by many flying foxes.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Only a few breeding colonies of these bats are known in all of West Africa, but each contains up to a million or more individuals.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Bats from just one of these colonies pollinate flowers and disperse seeds for thousands of trees nightly,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…covering vast areas in annual migrations. Many African tree species rely on them. Just one, the </a:t>
            </a:r>
            <a:r>
              <a:rPr lang="en-US" sz="1200" kern="1200" dirty="0" err="1">
                <a:solidFill>
                  <a:schemeClr val="tx1"/>
                </a:solidFill>
                <a:latin typeface="+mn-lt"/>
                <a:ea typeface="+mn-ea"/>
                <a:cs typeface="+mn-cs"/>
              </a:rPr>
              <a:t>Iroko</a:t>
            </a:r>
            <a:r>
              <a:rPr lang="en-US" sz="1200" kern="1200" dirty="0">
                <a:solidFill>
                  <a:schemeClr val="tx1"/>
                </a:solidFill>
                <a:latin typeface="+mn-lt"/>
                <a:ea typeface="+mn-ea"/>
                <a:cs typeface="+mn-cs"/>
              </a:rPr>
              <a:t> tree, produces an annual timber harvest valued at roughly $100 million dollars.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…to </a:t>
            </a:r>
            <a:r>
              <a:rPr lang="en-US" sz="1200" kern="1200" dirty="0" err="1">
                <a:solidFill>
                  <a:schemeClr val="tx1"/>
                </a:solidFill>
                <a:latin typeface="+mn-lt"/>
                <a:ea typeface="+mn-ea"/>
                <a:cs typeface="+mn-cs"/>
              </a:rPr>
              <a:t>epauletted</a:t>
            </a:r>
            <a:r>
              <a:rPr lang="en-US" sz="1200" kern="1200" dirty="0">
                <a:solidFill>
                  <a:schemeClr val="tx1"/>
                </a:solidFill>
                <a:latin typeface="+mn-lt"/>
                <a:ea typeface="+mn-ea"/>
                <a:cs typeface="+mn-cs"/>
              </a:rPr>
              <a:t> bats, from big eyes, …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Jamaican fruit-eating bat is carrying an allspice berry, one of Jamaica’s most valued export crops. Much of the harvest comes from wild trees that continue to rely on a combination of bats and birds for seed dispersal.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Another is about to take a ripe almond. In the wild, many, if not most, economically important tropical fruits rely on bats for propagation.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These include plantain, bananas, mangoes, guavas, breadfruit, avocados, dates, figs, and many more. Other tropical products from bat-dependent plants include balsa wood for crafts and fishing lures, kapok filler for life preservers, fibers for rope, carob for drinks and candy, and even agave juice for tequila liquor.</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54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seemingly endless variety of flowers open or produce nectar only at night, relying on bats for pollination.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55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shaving brush flower in Panama opens at dusk and falls off by morning. Like many bat-dependent flowers, it is white, enabling bats to see it more easily on dark nights.</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56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short-nosed fruit bat in Thailand is pollinating a wild banana flower. Although cultivated bananas do not produce seeds or need pollination, wild ancestral varieties continue to rely on bats. These plants are sometimes the only source of genetic material required to combat disease or improve the productivity of crops. Other commercially harvested fruits continue to depend on bats.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57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dawn bat, a small Asian flying fox, is the only known pollinator for the durian fruit, whose annual harvest is valued at $112 million dollars.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58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Latin America, balsa wood harvests also continue to rely on bats for pollination. Sadly, the great value of bats, like this, goes largely unnoticed. Even worse, millions of such highly beneficial bats are killed in poorly-managed vampire control programs that often do irreversible harm.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59</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just one campaign, more than 8000 caves were poisoned or dynamited, killing entire ecosystems of unique life.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60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Here, Africa’s most famous tree, the giant baobab, is about to be pollinated. Baobab flowers open only at night and are perfectly adapted for bat pollination.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61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…to tiny eyes, and from funnel ears, …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Only bats approach from below, in a manner likely to touch the plant’s reproductive organs, which hang beneath the nectar-filled petals. Without its bat pollinators, the baobab might die out, triggering a chain of linked extinctions of many other plants and animals.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62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same bats that service baobabs and other important trees too frequently are only perceived at crop pests and are killed in mass eradication programs, sometimes even in national parks.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63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Most commercial crops, including mangoes, must be picked green for shipment. The truth is, bats do not like unripe fruits any more than we do.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64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Bats usually eat fruits that ripen prematurely or are missed by pickers. Such fruits are lost to the farmer, whether or not bats find them. By removing these overripe fruits,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65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…bats actually may help farmers by reducing breeding opportunities for pests, such as these fruit flies. Farmers and their governments must be educated.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66</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Bats like this often serve as model animals for medical research. They have contributed to the development of navigational aids for the blind, birth control and artificial insemination techniques, vaccine production, drug testing, and even to a better understanding of low temperature surgical procedures. However, careless exploitation increasingly threatens their survival.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67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Bats are among the most vulnerable to extinction of any animal on Earth. Most females produce only one baby each year. Others require up to five years to leave just two surviving offspring.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68</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Severe winters force many bats to migrate or hibernate. Those that hibernate spend the winter in only a few unique caves or mines, where they are extremely vulnerable to human disturbance.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69</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These are endangered gray bats. More than half of their entire species population winters in just this one cave in the southeastern United States.</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70</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Many  large colonies have been destroyed by repeated human disturbance. Educated cave explorers avoid bat hibernation caves in winter and nursery caves in summer, but many unknowingly continue to harm bats.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71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…to rabbit ears. Some have strange faces, …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9</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Bats form the largest and most vulnerable colonies of any warm-blooded animal.  In this Texas cave, some 20 million free-tailed bats cover thousands of square feet of cave walls. Yet, they could be destroyed by a single, </a:t>
            </a:r>
            <a:r>
              <a:rPr lang="en-US" sz="1200" kern="1200" dirty="0" err="1">
                <a:solidFill>
                  <a:schemeClr val="tx1"/>
                </a:solidFill>
                <a:latin typeface="+mn-lt"/>
                <a:ea typeface="+mn-ea"/>
                <a:cs typeface="+mn-cs"/>
              </a:rPr>
              <a:t>vandalous</a:t>
            </a:r>
            <a:r>
              <a:rPr lang="en-US" sz="1200" kern="1200" dirty="0">
                <a:solidFill>
                  <a:schemeClr val="tx1"/>
                </a:solidFill>
                <a:latin typeface="+mn-lt"/>
                <a:ea typeface="+mn-ea"/>
                <a:cs typeface="+mn-cs"/>
              </a:rPr>
              <a:t> act.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72</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Sites such as this are now rare and disappearing rapidly. In Europe, many bat populations are estimated to have declined by 90% or more in only twenty years and are now endangered.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73</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Greater horseshoe bats, for example, are now extinct in many areas where they were once common. In addition to their many other problems, bats like this are often inadvertently killed when poisoned by careless use of pesticides and wood preservatives.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74</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In North America, the largest bat population ever known dropped from 30 million in the 1960s to a mere 30 thousand in the 1980s, a 99.9% decline. Disastrous losses continue worldwide, often the result of intentional eradication.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75</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From Asia and Africa, to the South Pacific and Australia, vitally important flying foxes are declining rapidly. Several species are already extinct.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76</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Once vast populations have been decimated by poorly informed fruit growers and their governments,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77</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and by market hunters who slaughter tens of thousands for restaurant delicacies and aphrodisiac potions, loss of such bats could have disastrous, even irreversible consequences.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78</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How many bats can we lose before their numbers become too few to service rainforests and other ecosystems? </a:t>
            </a:r>
          </a:p>
        </p:txBody>
      </p:sp>
      <p:sp>
        <p:nvSpPr>
          <p:cNvPr id="4" name="Slide Number Placeholder 3"/>
          <p:cNvSpPr>
            <a:spLocks noGrp="1"/>
          </p:cNvSpPr>
          <p:nvPr>
            <p:ph type="sldNum" sz="quarter" idx="10"/>
          </p:nvPr>
        </p:nvSpPr>
        <p:spPr/>
        <p:txBody>
          <a:bodyPr/>
          <a:lstStyle/>
          <a:p>
            <a:fld id="{C7232E00-0333-47FF-AD01-D5220A9D5CDA}" type="slidenum">
              <a:rPr lang="en-US" smtClean="0"/>
              <a:t>79</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program was produced by Bat Conservation International, an organization dedicated to reversing the alarming trend of bat decline and extinction. We are beginning to make progress, but we need your help. It is our hope that you will wish to join us in doing everything possible to save these long-misunderstood, but vitally important animals.</a:t>
            </a:r>
          </a:p>
        </p:txBody>
      </p:sp>
      <p:sp>
        <p:nvSpPr>
          <p:cNvPr id="4" name="Slide Number Placeholder 3"/>
          <p:cNvSpPr>
            <a:spLocks noGrp="1"/>
          </p:cNvSpPr>
          <p:nvPr>
            <p:ph type="sldNum" sz="quarter" idx="10"/>
          </p:nvPr>
        </p:nvSpPr>
        <p:spPr/>
        <p:txBody>
          <a:bodyPr/>
          <a:lstStyle/>
          <a:p>
            <a:fld id="{C7232E00-0333-47FF-AD01-D5220A9D5CDA}" type="slidenum">
              <a:rPr lang="en-US" smtClean="0"/>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…but even these are beautiful to scientists who study the sophistications of bat navigation. The echolocation systems of bats like this…</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 currently surpass scientific understanding and are far more efficient than any similar system developed by human beings. </a:t>
            </a:r>
            <a:endParaRPr lang="en-US" dirty="0"/>
          </a:p>
        </p:txBody>
      </p:sp>
      <p:sp>
        <p:nvSpPr>
          <p:cNvPr id="4" name="Slide Number Placeholder 3"/>
          <p:cNvSpPr>
            <a:spLocks noGrp="1"/>
          </p:cNvSpPr>
          <p:nvPr>
            <p:ph type="sldNum" sz="quarter" idx="10"/>
          </p:nvPr>
        </p:nvSpPr>
        <p:spPr/>
        <p:txBody>
          <a:bodyPr/>
          <a:lstStyle/>
          <a:p>
            <a:fld id="{C7232E00-0333-47FF-AD01-D5220A9D5CDA}"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61EFC3-6D78-41E3-8808-0C872CAB75C6}"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02C63-8C90-4A54-B796-BE99EA3155F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61EFC3-6D78-41E3-8808-0C872CAB75C6}"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02C63-8C90-4A54-B796-BE99EA3155F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61EFC3-6D78-41E3-8808-0C872CAB75C6}"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02C63-8C90-4A54-B796-BE99EA3155F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61EFC3-6D78-41E3-8808-0C872CAB75C6}"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02C63-8C90-4A54-B796-BE99EA3155F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61EFC3-6D78-41E3-8808-0C872CAB75C6}"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02C63-8C90-4A54-B796-BE99EA3155F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61EFC3-6D78-41E3-8808-0C872CAB75C6}"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02C63-8C90-4A54-B796-BE99EA3155F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61EFC3-6D78-41E3-8808-0C872CAB75C6}" type="datetimeFigureOut">
              <a:rPr lang="en-US" smtClean="0"/>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402C63-8C90-4A54-B796-BE99EA3155F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61EFC3-6D78-41E3-8808-0C872CAB75C6}" type="datetimeFigureOut">
              <a:rPr lang="en-US" smtClean="0"/>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402C63-8C90-4A54-B796-BE99EA3155F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1EFC3-6D78-41E3-8808-0C872CAB75C6}" type="datetimeFigureOut">
              <a:rPr lang="en-US" smtClean="0"/>
              <a:t>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402C63-8C90-4A54-B796-BE99EA3155F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61EFC3-6D78-41E3-8808-0C872CAB75C6}"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02C63-8C90-4A54-B796-BE99EA3155F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61EFC3-6D78-41E3-8808-0C872CAB75C6}"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02C63-8C90-4A54-B796-BE99EA3155F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1EFC3-6D78-41E3-8808-0C872CAB75C6}" type="datetimeFigureOut">
              <a:rPr lang="en-US" smtClean="0"/>
              <a:t>1/29/2021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402C63-8C90-4A54-B796-BE99EA3155FF}"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mailto:nss@caves.org" TargetMode="External"/><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hyperlink" Target="https://caves.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A7EC9A1C-EF32-4A39-B58F-22806D0794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23999"/>
            <a:ext cx="2628330" cy="1370519"/>
          </a:xfrm>
          <a:prstGeom prst="rect">
            <a:avLst/>
          </a:prstGeom>
        </p:spPr>
      </p:pic>
      <p:sp>
        <p:nvSpPr>
          <p:cNvPr id="5" name="TextBox 4">
            <a:extLst>
              <a:ext uri="{FF2B5EF4-FFF2-40B4-BE49-F238E27FC236}">
                <a16:creationId xmlns:a16="http://schemas.microsoft.com/office/drawing/2014/main" id="{5D4016FB-4371-4A9F-B9C6-9F16C7970B12}"/>
              </a:ext>
            </a:extLst>
          </p:cNvPr>
          <p:cNvSpPr txBox="1"/>
          <p:nvPr/>
        </p:nvSpPr>
        <p:spPr>
          <a:xfrm>
            <a:off x="4267200" y="675382"/>
            <a:ext cx="4144468" cy="1077218"/>
          </a:xfrm>
          <a:prstGeom prst="rect">
            <a:avLst/>
          </a:prstGeom>
          <a:noFill/>
        </p:spPr>
        <p:txBody>
          <a:bodyPr wrap="none" rtlCol="0">
            <a:spAutoFit/>
          </a:bodyPr>
          <a:lstStyle/>
          <a:p>
            <a:pPr algn="ctr"/>
            <a:r>
              <a:rPr lang="en-US" sz="3200" dirty="0">
                <a:solidFill>
                  <a:srgbClr val="FFFF00"/>
                </a:solidFill>
              </a:rPr>
              <a:t>An NSS Audio-Visual </a:t>
            </a:r>
          </a:p>
          <a:p>
            <a:pPr algn="ctr"/>
            <a:r>
              <a:rPr lang="en-US" sz="3200" dirty="0">
                <a:solidFill>
                  <a:srgbClr val="FFFF00"/>
                </a:solidFill>
              </a:rPr>
              <a:t>Library Presentation</a:t>
            </a:r>
          </a:p>
        </p:txBody>
      </p:sp>
      <p:cxnSp>
        <p:nvCxnSpPr>
          <p:cNvPr id="6" name="Straight Connector 5">
            <a:extLst>
              <a:ext uri="{FF2B5EF4-FFF2-40B4-BE49-F238E27FC236}">
                <a16:creationId xmlns:a16="http://schemas.microsoft.com/office/drawing/2014/main" id="{3CBAC32A-9FEA-4CE7-B80C-FAAFA2003FF1}"/>
              </a:ext>
            </a:extLst>
          </p:cNvPr>
          <p:cNvCxnSpPr/>
          <p:nvPr/>
        </p:nvCxnSpPr>
        <p:spPr>
          <a:xfrm>
            <a:off x="284385" y="2120348"/>
            <a:ext cx="8554815" cy="1325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ACB77B2-6511-44A8-A5FC-A61F8688B504}"/>
              </a:ext>
            </a:extLst>
          </p:cNvPr>
          <p:cNvSpPr txBox="1">
            <a:spLocks/>
          </p:cNvSpPr>
          <p:nvPr/>
        </p:nvSpPr>
        <p:spPr bwMode="auto">
          <a:xfrm>
            <a:off x="0" y="2667000"/>
            <a:ext cx="9144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Bats:</a:t>
            </a:r>
          </a:p>
          <a:p>
            <a:r>
              <a:rPr lang="en-US" sz="4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Myths and Reality</a:t>
            </a:r>
          </a:p>
        </p:txBody>
      </p:sp>
      <p:sp>
        <p:nvSpPr>
          <p:cNvPr id="8" name="Subtitle 2">
            <a:extLst>
              <a:ext uri="{FF2B5EF4-FFF2-40B4-BE49-F238E27FC236}">
                <a16:creationId xmlns:a16="http://schemas.microsoft.com/office/drawing/2014/main" id="{D484D12E-08A2-4F3A-8C1D-35B9EE46837D}"/>
              </a:ext>
            </a:extLst>
          </p:cNvPr>
          <p:cNvSpPr>
            <a:spLocks noGrp="1"/>
          </p:cNvSpPr>
          <p:nvPr>
            <p:ph type="subTitle" idx="1"/>
          </p:nvPr>
        </p:nvSpPr>
        <p:spPr>
          <a:xfrm>
            <a:off x="0" y="5148800"/>
            <a:ext cx="9144000" cy="592292"/>
          </a:xfrm>
        </p:spPr>
        <p:txBody>
          <a:bodyPr/>
          <a:lstStyle/>
          <a:p>
            <a:r>
              <a:rPr lang="en-US" sz="2400" dirty="0"/>
              <a:t>Bat Conservation International</a:t>
            </a:r>
          </a:p>
        </p:txBody>
      </p:sp>
      <p:sp>
        <p:nvSpPr>
          <p:cNvPr id="9" name="TextBox 8">
            <a:extLst>
              <a:ext uri="{FF2B5EF4-FFF2-40B4-BE49-F238E27FC236}">
                <a16:creationId xmlns:a16="http://schemas.microsoft.com/office/drawing/2014/main" id="{4E5069CC-D2DB-4CE4-8766-325B1FECADE8}"/>
              </a:ext>
            </a:extLst>
          </p:cNvPr>
          <p:cNvSpPr txBox="1"/>
          <p:nvPr/>
        </p:nvSpPr>
        <p:spPr>
          <a:xfrm>
            <a:off x="0" y="6395024"/>
            <a:ext cx="9144000" cy="369332"/>
          </a:xfrm>
          <a:prstGeom prst="rect">
            <a:avLst/>
          </a:prstGeom>
          <a:noFill/>
        </p:spPr>
        <p:txBody>
          <a:bodyPr wrap="square">
            <a:spAutoFit/>
          </a:bodyPr>
          <a:lstStyle/>
          <a:p>
            <a:pPr algn="ctr"/>
            <a:r>
              <a:rPr lang="en-US" sz="1800" dirty="0"/>
              <a:t>S404             81 Slides        1/27/2021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10.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11.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12.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13.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14.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15.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16.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17.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18.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19.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02.jpg"/>
          <p:cNvPicPr>
            <a:picLocks noGrp="1" noChangeAspect="1"/>
          </p:cNvPicPr>
          <p:nvPr isPhoto="1"/>
        </p:nvPicPr>
        <p:blipFill>
          <a:blip r:embed="rId2" cstate="print">
            <a:lum/>
          </a:blip>
          <a:stretch>
            <a:fillRect/>
          </a:stretch>
        </p:blipFill>
        <p:spPr>
          <a:xfrm>
            <a:off x="0" y="333375"/>
            <a:ext cx="9144000" cy="6191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20.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21.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22.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23.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24.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25.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26.jpg"/>
          <p:cNvPicPr>
            <a:picLocks noGrp="1" noChangeAspect="1"/>
          </p:cNvPicPr>
          <p:nvPr isPhoto="1"/>
        </p:nvPicPr>
        <p:blipFill>
          <a:blip r:embed="rId3" cstate="print">
            <a:lum/>
          </a:blip>
          <a:stretch>
            <a:fillRect/>
          </a:stretch>
        </p:blipFill>
        <p:spPr>
          <a:xfrm rot="16200000">
            <a:off x="1142999" y="1143000"/>
            <a:ext cx="6858000" cy="4572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31.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27.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28.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03.jpg"/>
          <p:cNvPicPr>
            <a:picLocks noGrp="1" noChangeAspect="1"/>
          </p:cNvPicPr>
          <p:nvPr isPhoto="1"/>
        </p:nvPicPr>
        <p:blipFill>
          <a:blip r:embed="rId3" cstate="print">
            <a:lum/>
          </a:blip>
          <a:stretch>
            <a:fillRect/>
          </a:stretch>
        </p:blipFill>
        <p:spPr>
          <a:xfrm>
            <a:off x="0" y="442913"/>
            <a:ext cx="9144000" cy="5972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30.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29.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32.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33.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34.jpg"/>
          <p:cNvPicPr>
            <a:picLocks noGrp="1" noChangeAspect="1"/>
          </p:cNvPicPr>
          <p:nvPr isPhoto="1"/>
        </p:nvPicPr>
        <p:blipFill>
          <a:blip r:embed="rId3" cstate="print">
            <a:lum/>
          </a:blip>
          <a:stretch>
            <a:fillRect/>
          </a:stretch>
        </p:blipFill>
        <p:spPr>
          <a:xfrm>
            <a:off x="2295525" y="0"/>
            <a:ext cx="4551363"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35.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36.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37.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38.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39.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04.jpg"/>
          <p:cNvPicPr>
            <a:picLocks noGrp="1" noChangeAspect="1"/>
          </p:cNvPicPr>
          <p:nvPr isPhoto="1"/>
        </p:nvPicPr>
        <p:blipFill>
          <a:blip r:embed="rId3" cstate="print">
            <a:lum/>
          </a:blip>
          <a:stretch>
            <a:fillRect/>
          </a:stretch>
        </p:blipFill>
        <p:spPr>
          <a:xfrm>
            <a:off x="0" y="352425"/>
            <a:ext cx="9144000" cy="61531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40.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44.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42.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41.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43.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45.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46.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47.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48.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49.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05.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50.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51.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52.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53.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54.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55.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56.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57.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58.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59.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06.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60.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61.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62.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63.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64.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65.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66.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67.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68.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69.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07.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70.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71.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72.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73.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74.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75.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76.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77.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79.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78.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08.jpg"/>
          <p:cNvPicPr>
            <a:picLocks noGrp="1" noChangeAspect="1"/>
          </p:cNvPicPr>
          <p:nvPr isPhoto="1"/>
        </p:nvPicPr>
        <p:blipFill>
          <a:blip r:embed="rId3" cstate="print">
            <a:lum/>
          </a:blip>
          <a:stretch>
            <a:fillRect/>
          </a:stretch>
        </p:blipFill>
        <p:spPr>
          <a:xfrm>
            <a:off x="0" y="381000"/>
            <a:ext cx="9144000" cy="6096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02.jpg"/>
          <p:cNvPicPr>
            <a:picLocks noGrp="1" noChangeAspect="1"/>
          </p:cNvPicPr>
          <p:nvPr isPhoto="1"/>
        </p:nvPicPr>
        <p:blipFill>
          <a:blip r:embed="rId3" cstate="print">
            <a:lum/>
          </a:blip>
          <a:stretch>
            <a:fillRect/>
          </a:stretch>
        </p:blipFill>
        <p:spPr>
          <a:xfrm>
            <a:off x="0" y="333375"/>
            <a:ext cx="9144000" cy="61912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AB88130C-54ED-4A26-BDEA-2B0F5B5B72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3921" y="5330950"/>
            <a:ext cx="2260398" cy="1178664"/>
          </a:xfrm>
          <a:prstGeom prst="rect">
            <a:avLst/>
          </a:prstGeom>
        </p:spPr>
      </p:pic>
      <p:sp>
        <p:nvSpPr>
          <p:cNvPr id="3" name="TextBox 2">
            <a:extLst>
              <a:ext uri="{FF2B5EF4-FFF2-40B4-BE49-F238E27FC236}">
                <a16:creationId xmlns:a16="http://schemas.microsoft.com/office/drawing/2014/main" id="{85BFFBFC-4B70-4412-B727-418DCCFEF08F}"/>
              </a:ext>
            </a:extLst>
          </p:cNvPr>
          <p:cNvSpPr txBox="1"/>
          <p:nvPr/>
        </p:nvSpPr>
        <p:spPr>
          <a:xfrm>
            <a:off x="4638" y="533401"/>
            <a:ext cx="9139362" cy="523220"/>
          </a:xfrm>
          <a:prstGeom prst="rect">
            <a:avLst/>
          </a:prstGeom>
          <a:noFill/>
        </p:spPr>
        <p:txBody>
          <a:bodyPr wrap="square" rtlCol="0">
            <a:spAutoFit/>
          </a:bodyPr>
          <a:lstStyle/>
          <a:p>
            <a:pPr algn="ctr"/>
            <a:r>
              <a:rPr lang="en-US" sz="2800" dirty="0">
                <a:solidFill>
                  <a:srgbClr val="FFFF00"/>
                </a:solidFill>
              </a:rPr>
              <a:t>An NSS Audio-Visual Library Presentation</a:t>
            </a:r>
          </a:p>
        </p:txBody>
      </p:sp>
      <p:sp>
        <p:nvSpPr>
          <p:cNvPr id="4" name="TextBox 3">
            <a:extLst>
              <a:ext uri="{FF2B5EF4-FFF2-40B4-BE49-F238E27FC236}">
                <a16:creationId xmlns:a16="http://schemas.microsoft.com/office/drawing/2014/main" id="{D0EBA6A0-DDD7-4F47-B8D0-7A5D729362A9}"/>
              </a:ext>
            </a:extLst>
          </p:cNvPr>
          <p:cNvSpPr txBox="1"/>
          <p:nvPr/>
        </p:nvSpPr>
        <p:spPr>
          <a:xfrm>
            <a:off x="4676121" y="5334664"/>
            <a:ext cx="2244525" cy="1231106"/>
          </a:xfrm>
          <a:prstGeom prst="rect">
            <a:avLst/>
          </a:prstGeom>
          <a:noFill/>
        </p:spPr>
        <p:txBody>
          <a:bodyPr wrap="none" rtlCol="0">
            <a:spAutoFit/>
          </a:bodyPr>
          <a:lstStyle/>
          <a:p>
            <a:r>
              <a:rPr lang="en-US" sz="1200" dirty="0"/>
              <a:t>National Speleological Society</a:t>
            </a:r>
          </a:p>
          <a:p>
            <a:r>
              <a:rPr lang="en-US" sz="1200" dirty="0"/>
              <a:t>6001 Pulaski Pike</a:t>
            </a:r>
          </a:p>
          <a:p>
            <a:r>
              <a:rPr lang="en-US" sz="1200" dirty="0"/>
              <a:t>Huntsville, AL 35810-1122</a:t>
            </a:r>
          </a:p>
          <a:p>
            <a:r>
              <a:rPr lang="en-US" sz="1200" dirty="0"/>
              <a:t>256- 852-1300</a:t>
            </a:r>
          </a:p>
          <a:p>
            <a:r>
              <a:rPr lang="en-US" sz="1200" dirty="0">
                <a:hlinkClick r:id="rId3">
                  <a:extLst>
                    <a:ext uri="{A12FA001-AC4F-418D-AE19-62706E023703}">
                      <ahyp:hlinkClr xmlns:ahyp="http://schemas.microsoft.com/office/drawing/2018/hyperlinkcolor" val="tx"/>
                    </a:ext>
                  </a:extLst>
                </a:hlinkClick>
              </a:rPr>
              <a:t>nss@caves.org</a:t>
            </a:r>
            <a:endParaRPr lang="en-US" sz="1200" dirty="0"/>
          </a:p>
          <a:p>
            <a:r>
              <a:rPr lang="en-US" sz="1200" dirty="0">
                <a:hlinkClick r:id="rId4">
                  <a:extLst>
                    <a:ext uri="{A12FA001-AC4F-418D-AE19-62706E023703}">
                      <ahyp:hlinkClr xmlns:ahyp="http://schemas.microsoft.com/office/drawing/2018/hyperlinkcolor" val="tx"/>
                    </a:ext>
                  </a:extLst>
                </a:hlinkClick>
              </a:rPr>
              <a:t>https://caves.org</a:t>
            </a:r>
            <a:r>
              <a:rPr lang="en-US" sz="1400" dirty="0">
                <a:hlinkClick r:id="rId4">
                  <a:extLst>
                    <a:ext uri="{A12FA001-AC4F-418D-AE19-62706E023703}">
                      <ahyp:hlinkClr xmlns:ahyp="http://schemas.microsoft.com/office/drawing/2018/hyperlinkcolor" val="tx"/>
                    </a:ext>
                  </a:extLst>
                </a:hlinkClick>
              </a:rPr>
              <a:t>/</a:t>
            </a:r>
            <a:endParaRPr lang="en-US" sz="1400" dirty="0"/>
          </a:p>
        </p:txBody>
      </p:sp>
      <p:sp>
        <p:nvSpPr>
          <p:cNvPr id="5" name="TextBox 4">
            <a:extLst>
              <a:ext uri="{FF2B5EF4-FFF2-40B4-BE49-F238E27FC236}">
                <a16:creationId xmlns:a16="http://schemas.microsoft.com/office/drawing/2014/main" id="{DEA25D03-6401-4069-93FB-712133C10A91}"/>
              </a:ext>
            </a:extLst>
          </p:cNvPr>
          <p:cNvSpPr txBox="1"/>
          <p:nvPr/>
        </p:nvSpPr>
        <p:spPr>
          <a:xfrm>
            <a:off x="-8614" y="1491149"/>
            <a:ext cx="9150626" cy="1446550"/>
          </a:xfrm>
          <a:prstGeom prst="rect">
            <a:avLst/>
          </a:prstGeom>
          <a:noFill/>
        </p:spPr>
        <p:txBody>
          <a:bodyPr wrap="square" rtlCol="0">
            <a:spAutoFit/>
          </a:bodyPr>
          <a:lstStyle/>
          <a:p>
            <a:pPr algn="ctr"/>
            <a:r>
              <a:rPr lang="en-US" sz="3200" dirty="0"/>
              <a:t>Bats:</a:t>
            </a:r>
          </a:p>
          <a:p>
            <a:pPr algn="ctr"/>
            <a:r>
              <a:rPr lang="en-US" sz="3200" dirty="0"/>
              <a:t>Myth and Reality</a:t>
            </a:r>
          </a:p>
          <a:p>
            <a:pPr algn="ctr"/>
            <a:r>
              <a:rPr lang="en-US" sz="2400" dirty="0"/>
              <a:t>Bat Conservation International</a:t>
            </a:r>
          </a:p>
        </p:txBody>
      </p:sp>
      <p:sp>
        <p:nvSpPr>
          <p:cNvPr id="6" name="TextBox 5">
            <a:extLst>
              <a:ext uri="{FF2B5EF4-FFF2-40B4-BE49-F238E27FC236}">
                <a16:creationId xmlns:a16="http://schemas.microsoft.com/office/drawing/2014/main" id="{50E83C7E-9A5B-433C-9BC8-81C1AE7A78BE}"/>
              </a:ext>
            </a:extLst>
          </p:cNvPr>
          <p:cNvSpPr txBox="1"/>
          <p:nvPr/>
        </p:nvSpPr>
        <p:spPr>
          <a:xfrm>
            <a:off x="2286000" y="3318385"/>
            <a:ext cx="4839402" cy="1477328"/>
          </a:xfrm>
          <a:prstGeom prst="rect">
            <a:avLst/>
          </a:prstGeom>
          <a:noFill/>
        </p:spPr>
        <p:txBody>
          <a:bodyPr wrap="none" rtlCol="0">
            <a:spAutoFit/>
          </a:bodyPr>
          <a:lstStyle/>
          <a:p>
            <a:pPr marL="285750" indent="-285750">
              <a:buFont typeface="Arial" panose="020B0604020202020204" pitchFamily="34" charset="0"/>
              <a:buChar char="•"/>
            </a:pPr>
            <a:r>
              <a:rPr lang="en-US" dirty="0"/>
              <a:t>Original slide program S404</a:t>
            </a:r>
          </a:p>
          <a:p>
            <a:pPr marL="285750" indent="-285750">
              <a:buFont typeface="Arial" panose="020B0604020202020204" pitchFamily="34" charset="0"/>
              <a:buChar char="•"/>
            </a:pPr>
            <a:r>
              <a:rPr lang="en-US" dirty="0"/>
              <a:t>Slides digitized by David Caudle</a:t>
            </a:r>
          </a:p>
          <a:p>
            <a:pPr marL="285750" indent="-285750">
              <a:buFont typeface="Arial" panose="020B0604020202020204" pitchFamily="34" charset="0"/>
              <a:buChar char="•"/>
            </a:pPr>
            <a:r>
              <a:rPr lang="en-US" dirty="0"/>
              <a:t>PowerPoint program created by Jim </a:t>
            </a:r>
            <a:r>
              <a:rPr lang="en-US" dirty="0" err="1"/>
              <a:t>McConkey</a:t>
            </a:r>
            <a:endParaRPr lang="en-US" dirty="0"/>
          </a:p>
          <a:p>
            <a:pPr marL="285750" indent="-285750">
              <a:buFont typeface="Arial" panose="020B0604020202020204" pitchFamily="34" charset="0"/>
              <a:buChar char="•"/>
            </a:pPr>
            <a:r>
              <a:rPr lang="en-US" dirty="0"/>
              <a:t>81 slides, with script in presenter notes</a:t>
            </a:r>
          </a:p>
          <a:p>
            <a:pPr marL="285750" indent="-285750">
              <a:buFont typeface="Arial" panose="020B0604020202020204" pitchFamily="34" charset="0"/>
              <a:buChar char="•"/>
            </a:pPr>
            <a:r>
              <a:rPr lang="en-US" dirty="0"/>
              <a:t>PowerPoint created 1/27/2021</a:t>
            </a:r>
          </a:p>
        </p:txBody>
      </p:sp>
      <p:cxnSp>
        <p:nvCxnSpPr>
          <p:cNvPr id="7" name="Straight Connector 6">
            <a:extLst>
              <a:ext uri="{FF2B5EF4-FFF2-40B4-BE49-F238E27FC236}">
                <a16:creationId xmlns:a16="http://schemas.microsoft.com/office/drawing/2014/main" id="{9DA6B873-DC4B-4D52-BC19-1DB09B8B3B41}"/>
              </a:ext>
            </a:extLst>
          </p:cNvPr>
          <p:cNvCxnSpPr/>
          <p:nvPr/>
        </p:nvCxnSpPr>
        <p:spPr>
          <a:xfrm>
            <a:off x="1219200" y="1143000"/>
            <a:ext cx="6705600" cy="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404 Bats PP- 09.jpg"/>
          <p:cNvPicPr>
            <a:picLocks noGrp="1" noChangeAspect="1"/>
          </p:cNvPicPr>
          <p:nvPr isPhoto="1"/>
        </p:nvPicPr>
        <p:blipFill>
          <a:blip r:embed="rId3" cstate="print">
            <a:lum/>
          </a:blip>
          <a:stretch>
            <a:fillRect/>
          </a:stretch>
        </p:blipFill>
        <p:spPr>
          <a:xfrm>
            <a:off x="2286000" y="0"/>
            <a:ext cx="45720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1648</TotalTime>
  <Words>2414</Words>
  <Application>Microsoft Office PowerPoint</Application>
  <PresentationFormat>On-screen Show (4:3)</PresentationFormat>
  <Paragraphs>177</Paragraphs>
  <Slides>81</Slides>
  <Notes>78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McCconkey</dc:creator>
  <cp:lastModifiedBy>David Socky</cp:lastModifiedBy>
  <cp:revision>7</cp:revision>
  <dcterms:created xsi:type="dcterms:W3CDTF">2021-01-26T03:51:48Z</dcterms:created>
  <dcterms:modified xsi:type="dcterms:W3CDTF">2021-01-30T01:47:07Z</dcterms:modified>
</cp:coreProperties>
</file>